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63"/>
  </p:notesMasterIdLst>
  <p:sldIdLst>
    <p:sldId id="294" r:id="rId3"/>
    <p:sldId id="990" r:id="rId4"/>
    <p:sldId id="991" r:id="rId5"/>
    <p:sldId id="998" r:id="rId6"/>
    <p:sldId id="1000" r:id="rId7"/>
    <p:sldId id="999" r:id="rId8"/>
    <p:sldId id="959" r:id="rId9"/>
    <p:sldId id="982" r:id="rId10"/>
    <p:sldId id="962" r:id="rId11"/>
    <p:sldId id="1001" r:id="rId12"/>
    <p:sldId id="1014" r:id="rId13"/>
    <p:sldId id="963" r:id="rId14"/>
    <p:sldId id="972" r:id="rId15"/>
    <p:sldId id="677" r:id="rId16"/>
    <p:sldId id="1012" r:id="rId17"/>
    <p:sldId id="1004" r:id="rId18"/>
    <p:sldId id="701" r:id="rId19"/>
    <p:sldId id="628" r:id="rId20"/>
    <p:sldId id="734" r:id="rId21"/>
    <p:sldId id="703" r:id="rId22"/>
    <p:sldId id="706" r:id="rId23"/>
    <p:sldId id="983" r:id="rId24"/>
    <p:sldId id="965" r:id="rId25"/>
    <p:sldId id="976" r:id="rId26"/>
    <p:sldId id="977" r:id="rId27"/>
    <p:sldId id="890" r:id="rId28"/>
    <p:sldId id="889" r:id="rId29"/>
    <p:sldId id="912" r:id="rId30"/>
    <p:sldId id="1005" r:id="rId31"/>
    <p:sldId id="887" r:id="rId32"/>
    <p:sldId id="888" r:id="rId33"/>
    <p:sldId id="913" r:id="rId34"/>
    <p:sldId id="907" r:id="rId35"/>
    <p:sldId id="908" r:id="rId36"/>
    <p:sldId id="1013" r:id="rId37"/>
    <p:sldId id="984" r:id="rId38"/>
    <p:sldId id="968" r:id="rId39"/>
    <p:sldId id="1006" r:id="rId40"/>
    <p:sldId id="1007" r:id="rId41"/>
    <p:sldId id="823" r:id="rId42"/>
    <p:sldId id="822" r:id="rId43"/>
    <p:sldId id="825" r:id="rId44"/>
    <p:sldId id="987" r:id="rId45"/>
    <p:sldId id="933" r:id="rId46"/>
    <p:sldId id="934" r:id="rId47"/>
    <p:sldId id="935" r:id="rId48"/>
    <p:sldId id="936" r:id="rId49"/>
    <p:sldId id="937" r:id="rId50"/>
    <p:sldId id="989" r:id="rId51"/>
    <p:sldId id="993" r:id="rId52"/>
    <p:sldId id="771" r:id="rId53"/>
    <p:sldId id="862" r:id="rId54"/>
    <p:sldId id="996" r:id="rId55"/>
    <p:sldId id="951" r:id="rId56"/>
    <p:sldId id="997" r:id="rId57"/>
    <p:sldId id="950" r:id="rId58"/>
    <p:sldId id="1008" r:id="rId59"/>
    <p:sldId id="1010" r:id="rId60"/>
    <p:sldId id="1009" r:id="rId61"/>
    <p:sldId id="1011" r:id="rId6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23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FFD400"/>
    <a:srgbClr val="0432FF"/>
    <a:srgbClr val="FF40FF"/>
    <a:srgbClr val="F15A22"/>
    <a:srgbClr val="CC7832"/>
    <a:srgbClr val="9437FF"/>
    <a:srgbClr val="00BAE8"/>
    <a:srgbClr val="0AC2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2485" autoAdjust="0"/>
  </p:normalViewPr>
  <p:slideViewPr>
    <p:cSldViewPr snapToGrid="0">
      <p:cViewPr varScale="1">
        <p:scale>
          <a:sx n="87" d="100"/>
          <a:sy n="87" d="100"/>
        </p:scale>
        <p:origin x="16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30T17:19:10.655" idx="23">
    <p:pos x="3791" y="1459"/>
    <p:text>記述が適当な恐れがあるため、refine要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2020/5/1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884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3634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61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641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8761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77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4700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6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59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At first, I have a question.</a:t>
            </a:r>
          </a:p>
          <a:p>
            <a:r>
              <a:rPr kumimoji="1" lang="en-US" altLang="ja-JP" dirty="0"/>
              <a:t>Please raise your hands.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1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53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177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72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414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57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93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3497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154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09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BTW, who knows the meaning of “SET”?</a:t>
            </a:r>
          </a:p>
          <a:p>
            <a:r>
              <a:rPr kumimoji="1" lang="en-US" altLang="ja-JP" dirty="0"/>
              <a:t>“SET” stands for “Software Engineer in Test”, who is responsible for improving processes and developments with automation techniques like Test Automation and DevOps.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95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866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068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933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6739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27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467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708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0455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46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But…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96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43688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799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1211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954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832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6770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014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189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405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45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3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44253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9071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846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4494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51469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2185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Tell us your stories!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687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50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97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2020年5月1日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2020/5/1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2020/5/1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2020年5月1日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2020/5/1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2020/5/1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2020/5/1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2020/5/1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roductdiscoverycanvas.com/tag/david-hussma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hyperlink" Target="https://twitter.com/davidhussma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hyperlink" Target="https://github.com/intuit/karate" TargetMode="External"/><Relationship Id="rId7" Type="http://schemas.openxmlformats.org/officeDocument/2006/relationships/hyperlink" Target="https://www.thoughtworks.com/radar/languages-and-frameworks/karat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hrift.apache.org/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tiff"/><Relationship Id="rId4" Type="http://schemas.openxmlformats.org/officeDocument/2006/relationships/hyperlink" Target="https://www.agilealliance.org/resources/experience-reports/learning-to-experiment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29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16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13" Type="http://schemas.openxmlformats.org/officeDocument/2006/relationships/hyperlink" Target="https://www.apache.org/licenses/LICENSE-2.0" TargetMode="External"/><Relationship Id="rId3" Type="http://schemas.openxmlformats.org/officeDocument/2006/relationships/hyperlink" Target="https://kubernetes.io/" TargetMode="External"/><Relationship Id="rId7" Type="http://schemas.openxmlformats.org/officeDocument/2006/relationships/hyperlink" Target="https://locust.io/" TargetMode="External"/><Relationship Id="rId12" Type="http://schemas.openxmlformats.org/officeDocument/2006/relationships/image" Target="../media/image37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svg"/><Relationship Id="rId11" Type="http://schemas.openxmlformats.org/officeDocument/2006/relationships/hyperlink" Target="https://www.elastic.co/elasticsearch/" TargetMode="External"/><Relationship Id="rId5" Type="http://schemas.openxmlformats.org/officeDocument/2006/relationships/image" Target="../media/image33.png"/><Relationship Id="rId15" Type="http://schemas.openxmlformats.org/officeDocument/2006/relationships/image" Target="../media/image38.tiff"/><Relationship Id="rId10" Type="http://schemas.openxmlformats.org/officeDocument/2006/relationships/image" Target="../media/image36.tiff"/><Relationship Id="rId4" Type="http://schemas.openxmlformats.org/officeDocument/2006/relationships/image" Target="../media/image31.png"/><Relationship Id="rId9" Type="http://schemas.openxmlformats.org/officeDocument/2006/relationships/hyperlink" Target="https://grafana.com/" TargetMode="External"/><Relationship Id="rId14" Type="http://schemas.openxmlformats.org/officeDocument/2006/relationships/hyperlink" Target="https://kotlinlang.org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hyperlink" Target="https://www.gv.com/sprint/" TargetMode="External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estcontainers.org/" TargetMode="External"/><Relationship Id="rId5" Type="http://schemas.openxmlformats.org/officeDocument/2006/relationships/image" Target="../media/image39.tiff"/><Relationship Id="rId4" Type="http://schemas.openxmlformats.org/officeDocument/2006/relationships/hyperlink" Target="https://www.amazon.com/dp/B010MH1DAQ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circleci.com/" TargetMode="External"/><Relationship Id="rId7" Type="http://schemas.openxmlformats.org/officeDocument/2006/relationships/hyperlink" Target="https://kubernetes.io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hyperlink" Target="https://istio.io/" TargetMode="Externa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gilealliance.org/agile2021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@hageyahhoo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)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  <a:solidFill>
            <a:srgbClr val="07B53B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from Scratch</a:t>
            </a:r>
            <a:b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b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</a:t>
            </a:r>
            <a:b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2E4D327-BBD9-4741-AB30-F5B4D325DBB3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5869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0678EB-EE58-8C4F-AE4B-5687F54EE23D}"/>
              </a:ext>
            </a:extLst>
          </p:cNvPr>
          <p:cNvSpPr txBox="1"/>
          <p:nvPr/>
        </p:nvSpPr>
        <p:spPr>
          <a:xfrm>
            <a:off x="666000" y="2438688"/>
            <a:ext cx="7849350" cy="252000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/>
            <a:r>
              <a:rPr lang="en" altLang="ja-JP" sz="60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They are critical!</a:t>
            </a:r>
          </a:p>
          <a:p>
            <a:pPr marL="14288" indent="-14288" algn="ctr"/>
            <a:r>
              <a:rPr lang="en" altLang="ja-JP" sz="60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to solve!</a:t>
            </a:r>
            <a:endParaRPr kumimoji="1" lang="ja-JP" altLang="en-US" sz="6000" b="1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261F0A-0460-F84B-ADB6-0C9C137D9EA6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76293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get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support/understanding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Two Useful Techniques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079500" lvl="1" indent="-744538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1079500" lvl="1" indent="-744538">
              <a:lnSpc>
                <a:spcPct val="100000"/>
              </a:lnSpc>
              <a:buFont typeface="+mj-lt"/>
              <a:buAutoNum type="arabicPeriod"/>
            </a:pPr>
            <a:endParaRPr lang="en-US" altLang="ja-JP" sz="4800" b="1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79500" lvl="1" indent="-744538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156746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1. </a:t>
            </a:r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 Discovery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Discovering/refining solutions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iterative hypothesis and test cycle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David Hussman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Persona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Interview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Story Mapping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MVP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KPI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" y="3278235"/>
            <a:ext cx="3930252" cy="29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0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8">
            <a:extLst>
              <a:ext uri="{FF2B5EF4-FFF2-40B4-BE49-F238E27FC236}">
                <a16:creationId xmlns:a16="http://schemas.microsoft.com/office/drawing/2014/main" id="{0D75624D-3096-F942-8460-903A140C20F4}"/>
              </a:ext>
            </a:extLst>
          </p:cNvPr>
          <p:cNvSpPr txBox="1">
            <a:spLocks/>
          </p:cNvSpPr>
          <p:nvPr/>
        </p:nvSpPr>
        <p:spPr>
          <a:xfrm>
            <a:off x="0" y="1225800"/>
            <a:ext cx="9144000" cy="44064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</a:t>
            </a: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real concerns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and </a:t>
            </a: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verbalize</a:t>
            </a: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them</a:t>
            </a:r>
          </a:p>
          <a:p>
            <a:pPr marL="0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</p:spTree>
    <p:extLst>
      <p:ext uri="{BB962C8B-B14F-4D97-AF65-F5344CB8AC3E}">
        <p14:creationId xmlns:p14="http://schemas.microsoft.com/office/powerpoint/2010/main" val="4050687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Verbalized Concerns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6D8E621-F43C-6346-B128-86F2919644B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Increase of outages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in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“Channel Gateway” service (CGW)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was critical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22978C7-CF3F-0E4B-9EE3-7E87D15A1C4E}"/>
              </a:ext>
            </a:extLst>
          </p:cNvPr>
          <p:cNvSpPr txBox="1">
            <a:spLocks/>
          </p:cNvSpPr>
          <p:nvPr/>
        </p:nvSpPr>
        <p:spPr>
          <a:xfrm>
            <a:off x="628650" y="32622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mechanism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CGW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E425E89-0AD1-204D-B133-362465EDBCCA}"/>
              </a:ext>
            </a:extLst>
          </p:cNvPr>
          <p:cNvSpPr txBox="1">
            <a:spLocks/>
          </p:cNvSpPr>
          <p:nvPr/>
        </p:nvSpPr>
        <p:spPr>
          <a:xfrm>
            <a:off x="628650" y="48354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APIs was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insufficient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each service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(Mainly did it manually then)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7973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2. Giving Impacts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Do them constantly to attract</a:t>
            </a:r>
          </a:p>
          <a:p>
            <a:pPr marL="14288" lvl="1" indent="0" algn="ctr"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decision-makers/colleagues</a:t>
            </a: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931" y="2752804"/>
            <a:ext cx="3062901" cy="39634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172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  Impacts as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Deliver (executable) values 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2985925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2985925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2985925"/>
            <a:ext cx="3058406" cy="2160000"/>
          </a:xfrm>
          <a:prstGeom prst="rect">
            <a:avLst/>
          </a:prstGeom>
          <a:ln>
            <a:noFill/>
          </a:ln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B45FBA0-8106-4B4F-BDD3-6E7EFB12AE30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1080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Values Delivered </a:t>
            </a:r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(1)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225042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1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writing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test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understand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services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2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3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>
                        <a:solidFill>
                          <a:srgbClr val="07B53B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4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Shared to developers</a:t>
                      </a:r>
                      <a:b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5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19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Question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582351"/>
            <a:ext cx="7886700" cy="1080000"/>
          </a:xfrm>
          <a:solidFill>
            <a:srgbClr val="FFD400"/>
          </a:solidFill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members/teams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opposed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your activities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04EF6E1-B8F8-FD4E-AB31-6DB345142F59}"/>
              </a:ext>
            </a:extLst>
          </p:cNvPr>
          <p:cNvSpPr txBox="1">
            <a:spLocks/>
          </p:cNvSpPr>
          <p:nvPr/>
        </p:nvSpPr>
        <p:spPr>
          <a:xfrm>
            <a:off x="0" y="1120248"/>
            <a:ext cx="9144000" cy="146210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Have you faced with following troubles</a:t>
            </a:r>
          </a:p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your test-related activities?</a:t>
            </a:r>
          </a:p>
        </p:txBody>
      </p:sp>
      <p:sp>
        <p:nvSpPr>
          <p:cNvPr id="11" name="コンテンツ プレースホルダー 8">
            <a:extLst>
              <a:ext uri="{FF2B5EF4-FFF2-40B4-BE49-F238E27FC236}">
                <a16:creationId xmlns:a16="http://schemas.microsoft.com/office/drawing/2014/main" id="{2970FF56-54C6-B844-A8CB-44FC4FE1A6B1}"/>
              </a:ext>
            </a:extLst>
          </p:cNvPr>
          <p:cNvSpPr txBox="1">
            <a:spLocks/>
          </p:cNvSpPr>
          <p:nvPr/>
        </p:nvSpPr>
        <p:spPr>
          <a:xfrm>
            <a:off x="628650" y="3929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one used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tools/solutions</a:t>
            </a: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invented/introduced</a:t>
            </a:r>
          </a:p>
        </p:txBody>
      </p:sp>
      <p:sp>
        <p:nvSpPr>
          <p:cNvPr id="12" name="コンテンツ プレースホルダー 8">
            <a:extLst>
              <a:ext uri="{FF2B5EF4-FFF2-40B4-BE49-F238E27FC236}">
                <a16:creationId xmlns:a16="http://schemas.microsoft.com/office/drawing/2014/main" id="{413ACAB8-C0C4-9141-9DE3-DA663D0FEC80}"/>
              </a:ext>
            </a:extLst>
          </p:cNvPr>
          <p:cNvSpPr txBox="1">
            <a:spLocks/>
          </p:cNvSpPr>
          <p:nvPr/>
        </p:nvSpPr>
        <p:spPr>
          <a:xfrm>
            <a:off x="628650" y="5276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There were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few members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have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enough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skills/knowledge</a:t>
            </a:r>
          </a:p>
        </p:txBody>
      </p:sp>
    </p:spTree>
    <p:extLst>
      <p:ext uri="{BB962C8B-B14F-4D97-AF65-F5344CB8AC3E}">
        <p14:creationId xmlns:p14="http://schemas.microsoft.com/office/powerpoint/2010/main" val="18166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Values Delivered </a:t>
            </a:r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(2)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618383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6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>
                          <a:solidFill>
                            <a:srgbClr val="44C404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7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Collected information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and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of QA/Tests </a:t>
                      </a: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8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CGW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9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developers and QA persons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Week10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47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901"/>
          </a:xfrm>
          <a:noFill/>
          <a:ln>
            <a:noFill/>
          </a:ln>
        </p:spPr>
        <p:txBody>
          <a:bodyPr anchor="t">
            <a:noAutofit/>
          </a:bodyPr>
          <a:lstStyle/>
          <a:p>
            <a:pPr marL="504825"/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Within the first 3 months I joined :D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D5338FA4-E36E-354A-8627-08D952B9D30D}"/>
              </a:ext>
            </a:extLst>
          </p:cNvPr>
          <p:cNvSpPr txBox="1">
            <a:spLocks/>
          </p:cNvSpPr>
          <p:nvPr/>
        </p:nvSpPr>
        <p:spPr>
          <a:xfrm>
            <a:off x="628650" y="22725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Many colleagues started</a:t>
            </a:r>
          </a:p>
          <a:p>
            <a:pPr marL="363538"/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talking about SET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3B39133-FABC-0345-B628-157D836D56D3}"/>
              </a:ext>
            </a:extLst>
          </p:cNvPr>
          <p:cNvSpPr txBox="1">
            <a:spLocks/>
          </p:cNvSpPr>
          <p:nvPr/>
        </p:nvSpPr>
        <p:spPr>
          <a:xfrm>
            <a:off x="628650" y="3644275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Decision-makers started</a:t>
            </a: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supporting SET activities positively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1D0B713-42A0-8240-8A76-51C89C37011F}"/>
              </a:ext>
            </a:extLst>
          </p:cNvPr>
          <p:cNvSpPr txBox="1">
            <a:spLocks/>
          </p:cNvSpPr>
          <p:nvPr/>
        </p:nvSpPr>
        <p:spPr>
          <a:xfrm>
            <a:off x="628650" y="501600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 started</a:t>
            </a: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improvement activities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for CGW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9565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37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write test scripts?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CE42DD9-6748-D348-8969-21F1EB12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978000"/>
            <a:ext cx="28800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 with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development teams</a:t>
            </a:r>
            <a:br>
              <a:rPr lang="en-US" altLang="ja-JP" sz="4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together!</a:t>
            </a:r>
          </a:p>
        </p:txBody>
      </p:sp>
    </p:spTree>
    <p:extLst>
      <p:ext uri="{BB962C8B-B14F-4D97-AF65-F5344CB8AC3E}">
        <p14:creationId xmlns:p14="http://schemas.microsoft.com/office/powerpoint/2010/main" val="1341428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Experience Report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system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CGW</a:t>
            </a:r>
          </a:p>
        </p:txBody>
      </p:sp>
    </p:spTree>
    <p:extLst>
      <p:ext uri="{BB962C8B-B14F-4D97-AF65-F5344CB8AC3E}">
        <p14:creationId xmlns:p14="http://schemas.microsoft.com/office/powerpoint/2010/main" val="2728360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System Image of CGW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079500" lvl="1" indent="-336550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Often caused outages</a:t>
            </a:r>
          </a:p>
          <a:p>
            <a:pPr marL="1079500" lvl="1" indent="-336550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Tend to delay detecting failures</a:t>
            </a: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* This is an image!</a:t>
            </a: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1FF8BF01-AE90-DC41-9939-9D01827C1F39}"/>
              </a:ext>
            </a:extLst>
          </p:cNvPr>
          <p:cNvGrpSpPr/>
          <p:nvPr/>
        </p:nvGrpSpPr>
        <p:grpSpPr>
          <a:xfrm>
            <a:off x="1410027" y="1828770"/>
            <a:ext cx="6323945" cy="2906941"/>
            <a:chOff x="1484153" y="1828770"/>
            <a:chExt cx="6323945" cy="2906941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F841C318-206B-A04F-973B-F91544437891}"/>
                </a:ext>
              </a:extLst>
            </p:cNvPr>
            <p:cNvSpPr/>
            <p:nvPr/>
          </p:nvSpPr>
          <p:spPr>
            <a:xfrm>
              <a:off x="1484153" y="2855452"/>
              <a:ext cx="1440000" cy="900000"/>
            </a:xfrm>
            <a:prstGeom prst="rect">
              <a:avLst/>
            </a:prstGeom>
            <a:solidFill>
              <a:srgbClr val="00BAE8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User</a:t>
              </a:r>
              <a:endParaRPr kumimoji="1" lang="ja-JP" altLang="en-US" sz="2000"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02CC43A7-8167-9040-A4A9-B814AE40659B}"/>
                </a:ext>
              </a:extLst>
            </p:cNvPr>
            <p:cNvSpPr/>
            <p:nvPr/>
          </p:nvSpPr>
          <p:spPr>
            <a:xfrm>
              <a:off x="3981736" y="2855452"/>
              <a:ext cx="1440000" cy="9000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CGW</a:t>
              </a:r>
              <a:endParaRPr kumimoji="1" lang="ja-JP" altLang="en-US" sz="2000"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8CF947A5-3A4A-3E4D-BD94-E24660442609}"/>
                </a:ext>
              </a:extLst>
            </p:cNvPr>
            <p:cNvSpPr/>
            <p:nvPr/>
          </p:nvSpPr>
          <p:spPr>
            <a:xfrm>
              <a:off x="6368098" y="1828770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Store</a:t>
              </a:r>
              <a:endParaRPr kumimoji="1" lang="ja-JP" altLang="en-US" sz="2000"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4AF0A2C-0351-0349-B402-E97C18A5FA02}"/>
                </a:ext>
              </a:extLst>
            </p:cNvPr>
            <p:cNvSpPr/>
            <p:nvPr/>
          </p:nvSpPr>
          <p:spPr>
            <a:xfrm>
              <a:off x="6368098" y="2855452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Game</a:t>
              </a:r>
              <a:endParaRPr kumimoji="1" lang="ja-JP" altLang="en-US" sz="2000"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FA79F568-648C-FD40-8810-0B87C0D275AE}"/>
                </a:ext>
              </a:extLst>
            </p:cNvPr>
            <p:cNvSpPr/>
            <p:nvPr/>
          </p:nvSpPr>
          <p:spPr>
            <a:xfrm>
              <a:off x="6368098" y="3835711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Others</a:t>
              </a:r>
              <a:endParaRPr kumimoji="1" lang="ja-JP" altLang="en-US" sz="2000"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B56DCD9C-B020-1A40-8F65-168B36EAB1DE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2924153" y="3305452"/>
              <a:ext cx="1057583" cy="0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4ABD7AB1-C555-444B-967A-1707A5444CF8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5421736" y="2278770"/>
              <a:ext cx="946362" cy="102668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D1553C8A-E37D-DF4A-B3CE-AF5E1FB7FDB8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5421736" y="3305452"/>
              <a:ext cx="946362" cy="9802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98E5894B-C4BF-3A4E-9BD6-B774450C0A96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>
              <a:off x="5421736" y="3305452"/>
              <a:ext cx="94636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5238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073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Didn’t become established at this team </a:t>
            </a:r>
            <a:r>
              <a:rPr lang="en-US" altLang="ja-JP" sz="40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sym typeface="Wingdings" pitchFamily="2" charset="2"/>
              </a:rPr>
              <a:t>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scripts are hard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read/implement/maintain</a:t>
            </a: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developers/Product Manager</a:t>
            </a:r>
          </a:p>
        </p:txBody>
      </p:sp>
    </p:spTree>
    <p:extLst>
      <p:ext uri="{BB962C8B-B14F-4D97-AF65-F5344CB8AC3E}">
        <p14:creationId xmlns:p14="http://schemas.microsoft.com/office/powerpoint/2010/main" val="866304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 Again!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38" y="1169405"/>
            <a:ext cx="6922524" cy="51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3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  Troubles as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EF55191-2BC7-7447-AB96-15332A1CBB68}"/>
              </a:ext>
            </a:extLst>
          </p:cNvPr>
          <p:cNvSpPr txBox="1">
            <a:spLocks/>
          </p:cNvSpPr>
          <p:nvPr/>
        </p:nvSpPr>
        <p:spPr>
          <a:xfrm>
            <a:off x="628650" y="1687983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goals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by senior managers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84B79C65-BCFA-F14F-93F0-9F7AC1CEB36D}"/>
              </a:ext>
            </a:extLst>
          </p:cNvPr>
          <p:cNvSpPr txBox="1">
            <a:spLocks/>
          </p:cNvSpPr>
          <p:nvPr/>
        </p:nvSpPr>
        <p:spPr>
          <a:xfrm>
            <a:off x="628650" y="3351741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Dissension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among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developers/testers/managers</a:t>
            </a: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7167A9F2-053D-8B42-82C5-AEDB39105597}"/>
              </a:ext>
            </a:extLst>
          </p:cNvPr>
          <p:cNvSpPr txBox="1">
            <a:spLocks/>
          </p:cNvSpPr>
          <p:nvPr/>
        </p:nvSpPr>
        <p:spPr>
          <a:xfrm>
            <a:off x="628650" y="5015499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Negative feedback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our tools/solutions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853C65-1102-7C4A-AFC3-F6F58883CE31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02605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Karate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as a Solution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Open-sourced framework</a:t>
            </a:r>
          </a:p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testing APIs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format</a:t>
            </a: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Supports testing RESTful APIs</a:t>
            </a: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Easy to expand to 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/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Thrift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can find it 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7"/>
              </a:rPr>
              <a:t>Technology Radar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866265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>
            <a:hlinkClick r:id="rId3"/>
            <a:extLst>
              <a:ext uri="{FF2B5EF4-FFF2-40B4-BE49-F238E27FC236}">
                <a16:creationId xmlns:a16="http://schemas.microsoft.com/office/drawing/2014/main" id="{252CFA4D-CB90-0941-B69B-C6BF7041E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1638" y="1859717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910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Ver.2 with Karate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8006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934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Experienced Hardships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91514"/>
            <a:ext cx="9144000" cy="4903985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CGW members together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3 months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9EAE9C6-8514-B043-9ED9-E96A575E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75" y="2679912"/>
            <a:ext cx="5455451" cy="3415587"/>
          </a:xfrm>
          <a:prstGeom prst="rect">
            <a:avLst/>
          </a:prstGeom>
        </p:spPr>
      </p:pic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4F28FD7E-2FCB-A442-AE8C-99202A10230F}"/>
              </a:ext>
            </a:extLst>
          </p:cNvPr>
          <p:cNvSpPr/>
          <p:nvPr/>
        </p:nvSpPr>
        <p:spPr>
          <a:xfrm>
            <a:off x="-1" y="2341646"/>
            <a:ext cx="2700000" cy="1540800"/>
          </a:xfrm>
          <a:prstGeom prst="wedgeRoundRectCallout">
            <a:avLst>
              <a:gd name="adj1" fmla="val 74026"/>
              <a:gd name="adj2" fmla="val 36656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(CGW)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1) This case is hard to implement.</a:t>
            </a: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do it?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D39B94A0-7117-034C-B370-FC800B023968}"/>
              </a:ext>
            </a:extLst>
          </p:cNvPr>
          <p:cNvSpPr/>
          <p:nvPr/>
        </p:nvSpPr>
        <p:spPr>
          <a:xfrm>
            <a:off x="6444000" y="2341648"/>
            <a:ext cx="2700000" cy="1540798"/>
          </a:xfrm>
          <a:prstGeom prst="wedgeRoundRectCallout">
            <a:avLst>
              <a:gd name="adj1" fmla="val -73236"/>
              <a:gd name="adj2" fmla="val 48143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(SET)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2) OK. How about adding a Plugin</a:t>
            </a:r>
            <a:b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like this?</a:t>
            </a:r>
            <a:endParaRPr kumimoji="1" lang="en-US" altLang="ja-JP" sz="1600" dirty="0">
              <a:solidFill>
                <a:schemeClr val="tx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6EFFB5CF-CEDB-2B4F-9D3D-8EB96DE55A36}"/>
              </a:ext>
            </a:extLst>
          </p:cNvPr>
          <p:cNvSpPr/>
          <p:nvPr/>
        </p:nvSpPr>
        <p:spPr>
          <a:xfrm>
            <a:off x="0" y="4554699"/>
            <a:ext cx="2700000" cy="1540800"/>
          </a:xfrm>
          <a:prstGeom prst="wedgeRoundRectCallout">
            <a:avLst>
              <a:gd name="adj1" fmla="val 80614"/>
              <a:gd name="adj2" fmla="val -37048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(CGW)</a:t>
            </a:r>
            <a:endParaRPr kumimoji="1"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3) Well, how about adding this feature, too?</a:t>
            </a:r>
            <a:endParaRPr kumimoji="1" lang="ja-JP" altLang="en-US" sz="1600">
              <a:solidFill>
                <a:schemeClr val="tx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1714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Became the model case of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improvements in our company!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Outages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All members have been writing tests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(including Product Manager!)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9513920-AA55-6B4C-AC68-3757C0759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000" y="5059125"/>
            <a:ext cx="1638000" cy="17988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3574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2554E18-D0F9-7A44-8E17-1271BED3F6D0}"/>
              </a:ext>
            </a:extLst>
          </p:cNvPr>
          <p:cNvSpPr txBox="1">
            <a:spLocks/>
          </p:cNvSpPr>
          <p:nvPr/>
        </p:nvSpPr>
        <p:spPr>
          <a:xfrm>
            <a:off x="628650" y="1261396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 (EN)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564396B8-6900-0B40-8178-3B494D0588C4}"/>
              </a:ext>
            </a:extLst>
          </p:cNvPr>
          <p:cNvSpPr txBox="1">
            <a:spLocks/>
          </p:cNvSpPr>
          <p:nvPr/>
        </p:nvSpPr>
        <p:spPr>
          <a:xfrm>
            <a:off x="628650" y="4407796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 (LA)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上矢印 6">
            <a:extLst>
              <a:ext uri="{FF2B5EF4-FFF2-40B4-BE49-F238E27FC236}">
                <a16:creationId xmlns:a16="http://schemas.microsoft.com/office/drawing/2014/main" id="{6F02E1F2-9A7A-F048-B451-3866524FE98C}"/>
              </a:ext>
            </a:extLst>
          </p:cNvPr>
          <p:cNvSpPr/>
          <p:nvPr/>
        </p:nvSpPr>
        <p:spPr>
          <a:xfrm>
            <a:off x="3672450" y="2744596"/>
            <a:ext cx="1800000" cy="1440000"/>
          </a:xfrm>
          <a:prstGeom prst="upArrow">
            <a:avLst/>
          </a:prstGeom>
          <a:solidFill>
            <a:srgbClr val="07B53B"/>
          </a:solidFill>
          <a:ln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9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337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difficulty of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</a:t>
            </a: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?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E29D4DC-956C-A540-B62E-DA1D60076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400" y="3977702"/>
            <a:ext cx="3301200" cy="28802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My 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Lack of skills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Testers/QA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(us)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63774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Nurture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members/teams/organizations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our innovative activities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BF6AE3E-4022-A542-B0E5-1348E17DC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800" y="5058872"/>
            <a:ext cx="1915200" cy="179912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590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lvl="1" indent="0" algn="ctr"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 something special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approaches!</a:t>
            </a:r>
            <a:endParaRPr kumimoji="1" lang="ja-JP" altLang="en-US" sz="48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2851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Learning Sessions in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Study sessions</a:t>
            </a:r>
          </a:p>
          <a:p>
            <a:pPr algn="ctr"/>
            <a:r>
              <a:rPr lang="en-US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during business hours :D</a:t>
            </a: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Taught by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,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inventor of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Mob Programming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Agile2018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4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Team’s Rules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20675" indent="-320675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30 - 60 min/day</a:t>
            </a: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everyday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During business hours as a 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363538" indent="-363538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Any topics OK for our daily 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With 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Mob Programming</a:t>
            </a: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 way</a:t>
            </a: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criticism with a fun</a:t>
            </a:r>
          </a:p>
        </p:txBody>
      </p:sp>
    </p:spTree>
    <p:extLst>
      <p:ext uri="{BB962C8B-B14F-4D97-AF65-F5344CB8AC3E}">
        <p14:creationId xmlns:p14="http://schemas.microsoft.com/office/powerpoint/2010/main" val="2241999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We Learned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 (API Testing)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Shortcut keys of IntelliJ IDEA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The Drucker Exercise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How to write a good report</a:t>
            </a:r>
          </a:p>
          <a:p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497435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Invented “Sebas Report”</a:t>
            </a: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pinpoint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root cause of</a:t>
            </a:r>
            <a:b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failures on Microservices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reduce MTTR</a:t>
            </a:r>
            <a:b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(Mean Time To Recovery)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tame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complexity of Microservices</a:t>
            </a:r>
          </a:p>
        </p:txBody>
      </p:sp>
    </p:spTree>
    <p:extLst>
      <p:ext uri="{BB962C8B-B14F-4D97-AF65-F5344CB8AC3E}">
        <p14:creationId xmlns:p14="http://schemas.microsoft.com/office/powerpoint/2010/main" val="1128571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Reporting Tool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097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Karate Users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76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Pinpoint the Root Cause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4876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Visually And Very Quickly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870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Using What We Learned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013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 of Sebas Report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MTTR</a:t>
            </a:r>
          </a:p>
          <a:p>
            <a:pPr marL="1042979" lvl="2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detection: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 week -&gt; 2 hours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resilience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recover services quickly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Users are increasing</a:t>
            </a:r>
          </a:p>
          <a:p>
            <a:pPr marL="1042979" lvl="2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5 teams are using (2020/04)</a:t>
            </a:r>
          </a:p>
        </p:txBody>
      </p:sp>
    </p:spTree>
    <p:extLst>
      <p:ext uri="{BB962C8B-B14F-4D97-AF65-F5344CB8AC3E}">
        <p14:creationId xmlns:p14="http://schemas.microsoft.com/office/powerpoint/2010/main" val="32292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 invented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new ideas/tools/solutions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Scratch!</a:t>
            </a:r>
            <a:endParaRPr kumimoji="1" lang="ja-JP" altLang="en-US" sz="48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4198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[Appendix]</a:t>
            </a:r>
            <a:b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Other Activities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5663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17F77A5D-CF1B-E740-ACC8-7FCF711E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399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In-house performance testing platform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Ayaperf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61" y="2471067"/>
            <a:ext cx="1483200" cy="143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01DE73F2-B5C0-4646-AE02-8EC8D43FD7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723" y="3907978"/>
            <a:ext cx="1440000" cy="1440000"/>
          </a:xfrm>
          <a:prstGeom prst="rect">
            <a:avLst/>
          </a:prstGeom>
        </p:spPr>
      </p:pic>
      <p:pic>
        <p:nvPicPr>
          <p:cNvPr id="9" name="図 8">
            <a:hlinkClick r:id="rId7"/>
            <a:extLst>
              <a:ext uri="{FF2B5EF4-FFF2-40B4-BE49-F238E27FC236}">
                <a16:creationId xmlns:a16="http://schemas.microsoft.com/office/drawing/2014/main" id="{42FE336B-16A9-064E-8AE6-3706D2F4EA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3261" y="2645160"/>
            <a:ext cx="4514400" cy="108000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  <p:pic>
        <p:nvPicPr>
          <p:cNvPr id="10" name="図 9">
            <a:hlinkClick r:id="rId9"/>
            <a:extLst>
              <a:ext uri="{FF2B5EF4-FFF2-40B4-BE49-F238E27FC236}">
                <a16:creationId xmlns:a16="http://schemas.microsoft.com/office/drawing/2014/main" id="{75C0D98D-670F-A041-8AC6-9D1B4ED78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3261" y="3935498"/>
            <a:ext cx="1440000" cy="1440000"/>
          </a:xfrm>
          <a:prstGeom prst="rect">
            <a:avLst/>
          </a:prstGeom>
        </p:spPr>
      </p:pic>
      <p:pic>
        <p:nvPicPr>
          <p:cNvPr id="11" name="図 10">
            <a:hlinkClick r:id="rId11"/>
            <a:extLst>
              <a:ext uri="{FF2B5EF4-FFF2-40B4-BE49-F238E27FC236}">
                <a16:creationId xmlns:a16="http://schemas.microsoft.com/office/drawing/2014/main" id="{AAE866D7-95F0-E644-921F-716785C3AF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3261" y="4115577"/>
            <a:ext cx="4456800" cy="107984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FC061F3-A711-C24A-A98C-71568A56B8EE}"/>
              </a:ext>
            </a:extLst>
          </p:cNvPr>
          <p:cNvSpPr txBox="1"/>
          <p:nvPr/>
        </p:nvSpPr>
        <p:spPr>
          <a:xfrm>
            <a:off x="3477919" y="5636350"/>
            <a:ext cx="5400000" cy="72000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This diagram includes the work</a:t>
            </a:r>
          </a:p>
          <a:p>
            <a:pPr marL="534988" indent="-534988" algn="ctr"/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that is distributed in the </a:t>
            </a:r>
            <a:r>
              <a:rPr lang="en" altLang="ja-JP" sz="16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13"/>
              </a:rPr>
              <a:t>Apache License 2.0</a:t>
            </a:r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.</a:t>
            </a:r>
            <a:endParaRPr kumimoji="1" lang="ja-JP" altLang="en-US" sz="16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14"/>
            <a:extLst>
              <a:ext uri="{FF2B5EF4-FFF2-40B4-BE49-F238E27FC236}">
                <a16:creationId xmlns:a16="http://schemas.microsoft.com/office/drawing/2014/main" id="{DD93A1D2-26D7-9E47-BAD9-B25B17CCCE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23" y="249543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56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 Sprint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2610465" y="1689099"/>
            <a:ext cx="5904885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Do following tasks weekly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32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Clarify test-related issues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Decide actions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Experiment actions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Demo to users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Solve issues</a:t>
            </a: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384037"/>
            <a:ext cx="1978840" cy="30165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図 5">
            <a:hlinkClick r:id="rId6"/>
            <a:extLst>
              <a:ext uri="{FF2B5EF4-FFF2-40B4-BE49-F238E27FC236}">
                <a16:creationId xmlns:a16="http://schemas.microsoft.com/office/drawing/2014/main" id="{CB84F7B2-0A68-314E-ADF0-4A089081F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350" y="4556350"/>
            <a:ext cx="1800000" cy="180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245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Testable Infrastructure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Trying to provide a platform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that can copy test environments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Kubernetes</a:t>
            </a:r>
          </a:p>
        </p:txBody>
      </p:sp>
      <p:pic>
        <p:nvPicPr>
          <p:cNvPr id="5" name="図 4">
            <a:hlinkClick r:id="rId3"/>
            <a:extLst>
              <a:ext uri="{FF2B5EF4-FFF2-40B4-BE49-F238E27FC236}">
                <a16:creationId xmlns:a16="http://schemas.microsoft.com/office/drawing/2014/main" id="{51669652-20BC-8047-B702-9EA474782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25" y="3765043"/>
            <a:ext cx="1800000" cy="1800000"/>
          </a:xfrm>
          <a:prstGeom prst="rect">
            <a:avLst/>
          </a:prstGeom>
          <a:ln>
            <a:noFill/>
          </a:ln>
        </p:spPr>
      </p:pic>
      <p:pic>
        <p:nvPicPr>
          <p:cNvPr id="7" name="図 6">
            <a:hlinkClick r:id="rId5"/>
            <a:extLst>
              <a:ext uri="{FF2B5EF4-FFF2-40B4-BE49-F238E27FC236}">
                <a16:creationId xmlns:a16="http://schemas.microsoft.com/office/drawing/2014/main" id="{4914525B-38DD-A64A-A6F1-4C8FD62FE7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75" y="3765675"/>
            <a:ext cx="1195200" cy="1799368"/>
          </a:xfrm>
          <a:prstGeom prst="rect">
            <a:avLst/>
          </a:prstGeom>
          <a:ln>
            <a:noFill/>
          </a:ln>
        </p:spPr>
      </p:pic>
      <p:pic>
        <p:nvPicPr>
          <p:cNvPr id="8" name="図 7">
            <a:hlinkClick r:id="rId7"/>
            <a:extLst>
              <a:ext uri="{FF2B5EF4-FFF2-40B4-BE49-F238E27FC236}">
                <a16:creationId xmlns:a16="http://schemas.microsoft.com/office/drawing/2014/main" id="{B495706D-5E38-124C-87F9-0F73DB53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000" y="3769077"/>
            <a:ext cx="1854000" cy="1798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619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Conclusion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Impacts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teams started actions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based on our activities!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solved its slow test problems on their own</a:t>
            </a:r>
            <a:b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endParaRPr lang="en-US" altLang="ja-JP" sz="28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invented a new test infrastructure which made testing easier.</a:t>
            </a:r>
          </a:p>
        </p:txBody>
      </p:sp>
    </p:spTree>
    <p:extLst>
      <p:ext uri="{BB962C8B-B14F-4D97-AF65-F5344CB8AC3E}">
        <p14:creationId xmlns:p14="http://schemas.microsoft.com/office/powerpoint/2010/main" val="1906915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</a:t>
            </a:r>
            <a:b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difficulties</a:t>
            </a:r>
            <a:b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</a:t>
            </a:r>
            <a:b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something special</a:t>
            </a:r>
          </a:p>
        </p:txBody>
      </p:sp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-US" altLang="ja-JP" sz="8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</a:t>
            </a:r>
            <a:endParaRPr kumimoji="1" lang="ja-JP" altLang="en-US" sz="8000" b="1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25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Our Examples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Getting Proper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4387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" altLang="ja-JP" sz="8000" dirty="0">
                <a:solidFill>
                  <a:schemeClr val="tx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Let’s experiment!</a:t>
            </a:r>
            <a:endParaRPr kumimoji="1" lang="ja-JP" altLang="en-US" sz="8000" b="1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09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Goal of This Session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58157"/>
            <a:ext cx="9144000" cy="4903430"/>
          </a:xfrm>
          <a:solidFill>
            <a:schemeClr val="tx1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have troubles of testing</a:t>
            </a:r>
          </a:p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discuss and share troubles</a:t>
            </a:r>
          </a:p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share our solutions</a:t>
            </a:r>
          </a:p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get hints to get over them</a:t>
            </a:r>
          </a:p>
        </p:txBody>
      </p:sp>
    </p:spTree>
    <p:extLst>
      <p:ext uri="{BB962C8B-B14F-4D97-AF65-F5344CB8AC3E}">
        <p14:creationId xmlns:p14="http://schemas.microsoft.com/office/powerpoint/2010/main" val="616897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4196DCC-B78D-2D44-94CD-30D752DA9AD2}"/>
              </a:ext>
            </a:extLst>
          </p:cNvPr>
          <p:cNvSpPr txBox="1"/>
          <p:nvPr/>
        </p:nvSpPr>
        <p:spPr>
          <a:xfrm>
            <a:off x="0" y="5015499"/>
            <a:ext cx="9144000" cy="108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" altLang="ja-JP" sz="2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https://www.agilealliance.org/agile2021/</a:t>
            </a:r>
            <a:endParaRPr lang="ja-JP" altLang="en-US" sz="28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151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Agenda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2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98AE4C8-6DC6-0A42-90AF-4F8F122D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200" y="3978000"/>
            <a:ext cx="27216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5492</TotalTime>
  <Words>1322</Words>
  <Application>Microsoft Macintosh PowerPoint</Application>
  <PresentationFormat>画面に合わせる (4:3)</PresentationFormat>
  <Paragraphs>397</Paragraphs>
  <Slides>60</Slides>
  <Notes>58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60</vt:i4>
      </vt:variant>
    </vt:vector>
  </HeadingPairs>
  <TitlesOfParts>
    <vt:vector size="71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Menlo</vt:lpstr>
      <vt:lpstr>Wingdings</vt:lpstr>
      <vt:lpstr>Office テーマ</vt:lpstr>
      <vt:lpstr>1_Office テーマ</vt:lpstr>
      <vt:lpstr>Everything from Scratch   A journey as Software Engineer in Test to improve "Testing"</vt:lpstr>
      <vt:lpstr>Question</vt:lpstr>
      <vt:lpstr>   Troubles as SET</vt:lpstr>
      <vt:lpstr>We can change difficulties into something special with proper approaches!</vt:lpstr>
      <vt:lpstr>Our team invented new ideas/tools/solutions from Scratch!</vt:lpstr>
      <vt:lpstr>Goal of This Session</vt:lpstr>
      <vt:lpstr>Agenda</vt:lpstr>
      <vt:lpstr>PowerPoint プレゼンテーション</vt:lpstr>
      <vt:lpstr>Let’s Discuss! (5 min)</vt:lpstr>
      <vt:lpstr>Blockers</vt:lpstr>
      <vt:lpstr>Blockers</vt:lpstr>
      <vt:lpstr>Key Point</vt:lpstr>
      <vt:lpstr>Two Useful Techniques</vt:lpstr>
      <vt:lpstr>1. Product Discovery</vt:lpstr>
      <vt:lpstr>PowerPoint プレゼンテーション</vt:lpstr>
      <vt:lpstr>Verbalized Concerns</vt:lpstr>
      <vt:lpstr>2. Giving Impacts</vt:lpstr>
      <vt:lpstr>   Impacts as SET</vt:lpstr>
      <vt:lpstr>Values Delivered (1)</vt:lpstr>
      <vt:lpstr>Values Delivered (2)</vt:lpstr>
      <vt:lpstr>Results</vt:lpstr>
      <vt:lpstr>PowerPoint プレゼンテーション</vt:lpstr>
      <vt:lpstr>Let’s Discuss! (5 min)</vt:lpstr>
      <vt:lpstr>Key Point</vt:lpstr>
      <vt:lpstr>Our Experience Report</vt:lpstr>
      <vt:lpstr>System Image of CGW</vt:lpstr>
      <vt:lpstr>Ver.1 with JUnit and CI</vt:lpstr>
      <vt:lpstr>Ver.1 with JUnit and CI</vt:lpstr>
      <vt:lpstr>Product Discovery Again!</vt:lpstr>
      <vt:lpstr>Karate as a Solution</vt:lpstr>
      <vt:lpstr>Ver.2 with Karate</vt:lpstr>
      <vt:lpstr>Ver.1 with JUnit and CI</vt:lpstr>
      <vt:lpstr>Experienced Hardships</vt:lpstr>
      <vt:lpstr>Results</vt:lpstr>
      <vt:lpstr>PowerPoint プレゼンテーション</vt:lpstr>
      <vt:lpstr>PowerPoint プレゼンテーション</vt:lpstr>
      <vt:lpstr>Let’s Discuss! (5 min)</vt:lpstr>
      <vt:lpstr>My Blockers</vt:lpstr>
      <vt:lpstr>Key Point</vt:lpstr>
      <vt:lpstr>Learning Sessions in SET</vt:lpstr>
      <vt:lpstr>Our Team’s Rules</vt:lpstr>
      <vt:lpstr>What We Learned</vt:lpstr>
      <vt:lpstr>Results</vt:lpstr>
      <vt:lpstr>A Reporting Tool</vt:lpstr>
      <vt:lpstr>For Karate Users</vt:lpstr>
      <vt:lpstr>Pinpoint the Root Cause</vt:lpstr>
      <vt:lpstr>Visually And Very Quickly</vt:lpstr>
      <vt:lpstr>By Using What We Learned</vt:lpstr>
      <vt:lpstr>Results of Sebas Report</vt:lpstr>
      <vt:lpstr>[Appendix] Other Activities</vt:lpstr>
      <vt:lpstr>Ayaperf</vt:lpstr>
      <vt:lpstr>Design Sprint</vt:lpstr>
      <vt:lpstr>Testable Infrastructure</vt:lpstr>
      <vt:lpstr>Conclusion</vt:lpstr>
      <vt:lpstr>Our Impacts</vt:lpstr>
      <vt:lpstr>We can change difficulties into something special</vt:lpstr>
      <vt:lpstr>with proper approaches</vt:lpstr>
      <vt:lpstr>Our Examples</vt:lpstr>
      <vt:lpstr>Let’s experiment!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8985</cp:revision>
  <cp:lastPrinted>2019-12-11T06:41:24Z</cp:lastPrinted>
  <dcterms:created xsi:type="dcterms:W3CDTF">2016-11-21T06:16:44Z</dcterms:created>
  <dcterms:modified xsi:type="dcterms:W3CDTF">2020-05-01T04:07:48Z</dcterms:modified>
</cp:coreProperties>
</file>